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drawings/drawing1.xml" ContentType="application/vnd.openxmlformats-officedocument.drawingml.chartshapes+xml"/>
  <Override PartName="/ppt/drawings/drawing3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6.xml" ContentType="application/vnd.openxmlformats-officedocument.drawingml.chart+xml"/>
  <Override PartName="/ppt/charts/chart9.xml" ContentType="application/vnd.openxmlformats-officedocument.drawingml.chart+xml"/>
  <Override PartName="/ppt/charts/chart5.xml" ContentType="application/vnd.openxmlformats-officedocument.drawingml.chart+xml"/>
  <Override PartName="/ppt/charts/chart8.xml" ContentType="application/vnd.openxmlformats-officedocument.drawingml.chart+xml"/>
  <Override PartName="/ppt/charts/chart7.xml" ContentType="application/vnd.openxmlformats-officedocument.drawingml.char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hart4.xml" ContentType="application/vnd.openxmlformats-officedocument.drawingml.chart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0"/>
  </p:notesMasterIdLst>
  <p:handoutMasterIdLst>
    <p:handoutMasterId r:id="rId11"/>
  </p:handoutMasterIdLst>
  <p:sldIdLst>
    <p:sldId id="271" r:id="rId2"/>
    <p:sldId id="272" r:id="rId3"/>
    <p:sldId id="258" r:id="rId4"/>
    <p:sldId id="261" r:id="rId5"/>
    <p:sldId id="266" r:id="rId6"/>
    <p:sldId id="262" r:id="rId7"/>
    <p:sldId id="270" r:id="rId8"/>
    <p:sldId id="267" r:id="rId9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96D775"/>
    <a:srgbClr val="EED4A0"/>
    <a:srgbClr val="FF99FF"/>
    <a:srgbClr val="99E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latin typeface="Arial (Body)"/>
                <a:cs typeface="Times New Roman" pitchFamily="18" charset="0"/>
              </a:defRPr>
            </a:pPr>
            <a:r>
              <a:rPr lang="en-US" sz="1800" b="1" smtClean="0">
                <a:latin typeface="Arial (Body)"/>
                <a:cs typeface="Times New Roman" pitchFamily="18" charset="0"/>
              </a:rPr>
              <a:t>TỔNG</a:t>
            </a:r>
            <a:r>
              <a:rPr lang="en-US" sz="1800" b="1" baseline="0" smtClean="0">
                <a:latin typeface="Arial (Body)"/>
                <a:cs typeface="Times New Roman" pitchFamily="18" charset="0"/>
              </a:rPr>
              <a:t> THU VÀ VAY</a:t>
            </a:r>
          </a:p>
        </c:rich>
      </c:tx>
      <c:layout>
        <c:manualLayout>
          <c:xMode val="edge"/>
          <c:yMode val="edge"/>
          <c:x val="0.12641554487772963"/>
          <c:y val="1.7509062433364461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8.4905326423425714E-2"/>
          <c:y val="0.11654426069534701"/>
          <c:w val="0.91509467357657426"/>
          <c:h val="0.2157452685533246"/>
        </c:manualLayout>
      </c:layout>
      <c:overlay val="0"/>
      <c:txPr>
        <a:bodyPr/>
        <a:lstStyle/>
        <a:p>
          <a:pPr>
            <a:defRPr sz="15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latin typeface="Arial (Body)"/>
                <a:cs typeface="Times New Roman" pitchFamily="18" charset="0"/>
              </a:defRPr>
            </a:pPr>
            <a:r>
              <a:rPr lang="en-US" sz="1800" b="1" smtClean="0">
                <a:latin typeface="Arial (Body)"/>
                <a:cs typeface="Times New Roman" pitchFamily="18" charset="0"/>
              </a:rPr>
              <a:t>TỔNG</a:t>
            </a:r>
            <a:r>
              <a:rPr lang="en-US" sz="1800" b="1" baseline="0" smtClean="0">
                <a:latin typeface="Arial (Body)"/>
                <a:cs typeface="Times New Roman" pitchFamily="18" charset="0"/>
              </a:rPr>
              <a:t> THU VÀ VAY</a:t>
            </a:r>
          </a:p>
        </c:rich>
      </c:tx>
      <c:layout>
        <c:manualLayout>
          <c:xMode val="edge"/>
          <c:yMode val="edge"/>
          <c:x val="0.12641554487772963"/>
          <c:y val="1.7509062433364461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</c:dPt>
          <c:dPt>
            <c:idx val="1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5.103300636349048E-2"/>
                  <c:y val="-0.2794213633125731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6.212928501771408E-2"/>
                  <c:y val="-2.686609167608827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7.0602109024923157E-2"/>
                  <c:y val="-2.621767516027630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Thu cân đối NSNN: 25,865 tỷ đồng</c:v>
                </c:pt>
                <c:pt idx="1">
                  <c:v>Thu BSMT từ NSTW: 452,572 tỷ đồng     </c:v>
                </c:pt>
                <c:pt idx="2">
                  <c:v>Thu phản ánh qua NS: 10,4 tỷ đồng</c:v>
                </c:pt>
                <c:pt idx="3">
                  <c:v>Thu chuyển nguồn: 1.375,644 tỷ đồng</c:v>
                </c:pt>
              </c:strCache>
            </c:strRef>
          </c:cat>
          <c:val>
            <c:numRef>
              <c:f>Sheet1!$B$2:$B$5</c:f>
              <c:numCache>
                <c:formatCode>_-* #,##0.000\ _₫_-;\-* #,##0.000\ _₫_-;_-* "-"??\ _₫_-;_-@_-</c:formatCode>
                <c:ptCount val="4"/>
                <c:pt idx="0">
                  <c:v>25865</c:v>
                </c:pt>
                <c:pt idx="1">
                  <c:v>452.572</c:v>
                </c:pt>
                <c:pt idx="2">
                  <c:v>10.4</c:v>
                </c:pt>
                <c:pt idx="3">
                  <c:v>1375.644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7.4916444469133063E-3"/>
          <c:y val="0.10000409004345556"/>
          <c:w val="0.80864722592551452"/>
          <c:h val="0.23173336041646753"/>
        </c:manualLayout>
      </c:layout>
      <c:overlay val="0"/>
      <c:txPr>
        <a:bodyPr/>
        <a:lstStyle/>
        <a:p>
          <a:pPr>
            <a:defRPr sz="17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900"/>
          </a:pPr>
          <a:endParaRPr lang="en-US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Thu cân đối NSNN</c:v>
                </c:pt>
              </c:strCache>
            </c:strRef>
          </c:tx>
          <c:dPt>
            <c:idx val="0"/>
            <c:bubble3D val="0"/>
            <c:spPr>
              <a:solidFill>
                <a:srgbClr val="EED4A0"/>
              </a:solidFill>
            </c:spPr>
          </c:dPt>
          <c:dPt>
            <c:idx val="1"/>
            <c:bubble3D val="0"/>
            <c:spPr>
              <a:solidFill>
                <a:srgbClr val="96D775"/>
              </a:solidFill>
            </c:spPr>
          </c:dPt>
          <c:dLbls>
            <c:dLbl>
              <c:idx val="0"/>
              <c:layout>
                <c:manualLayout>
                  <c:x val="-0.20042789363273361"/>
                  <c:y val="-0.2440575349977683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0968892889896766"/>
                  <c:y val="0.1012818695413097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Thu nội địa: 24.265 tỷ đồng</c:v>
                </c:pt>
                <c:pt idx="1">
                  <c:v>Thu từ hoạt động XNK: 1.600 tỷ đồng</c:v>
                </c:pt>
              </c:strCache>
            </c:strRef>
          </c:cat>
          <c:val>
            <c:numRef>
              <c:f>Sheet1!$B$2:$B$3</c:f>
              <c:numCache>
                <c:formatCode>_-* #,##0.000\ _₫_-;\-* #,##0.000\ _₫_-;_-* "-"??\ _₫_-;_-@_-</c:formatCode>
                <c:ptCount val="2"/>
                <c:pt idx="0">
                  <c:v>24265</c:v>
                </c:pt>
                <c:pt idx="1">
                  <c:v>1600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8.4905326423425714E-2"/>
          <c:y val="0.11654426069534701"/>
          <c:w val="0.91509467357657426"/>
          <c:h val="0.2157452685533246"/>
        </c:manualLayout>
      </c:layout>
      <c:overlay val="0"/>
      <c:txPr>
        <a:bodyPr/>
        <a:lstStyle/>
        <a:p>
          <a:pPr>
            <a:defRPr sz="15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0443015439086"/>
          <c:y val="3.1400248579017222E-2"/>
          <c:w val="0.53146189585492321"/>
          <c:h val="0.921456716013347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Thu từ DN NN TW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_-* #,##0\ _₫_-;\-* #,##0\ _₫_-;_-* "-"??\ _₫_-;_-@_-</c:formatCode>
                <c:ptCount val="1"/>
                <c:pt idx="0">
                  <c:v>123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Thu từ DNNN ĐP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_-* #,##0\ _₫_-;\-* #,##0\ _₫_-;_-* "-"??\ _₫_-;_-@_-</c:formatCode>
                <c:ptCount val="1"/>
                <c:pt idx="0">
                  <c:v>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Thu từ DN có VĐT nước ngoài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_-* #,##0\ _₫_-;\-* #,##0\ _₫_-;_-* "-"??\ _₫_-;_-@_-</c:formatCode>
                <c:ptCount val="1"/>
                <c:pt idx="0">
                  <c:v>3150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Thu từ khu vực ngoài quốc doanh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_-* #,##0\ _₫_-;\-* #,##0\ _₫_-;_-* "-"??\ _₫_-;_-@_-</c:formatCode>
                <c:ptCount val="1"/>
                <c:pt idx="0">
                  <c:v>3248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Thuế thu nhập cá nhân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_-* #,##0\ _₫_-;\-* #,##0\ _₫_-;_-* "-"??\ _₫_-;_-@_-</c:formatCode>
                <c:ptCount val="1"/>
                <c:pt idx="0">
                  <c:v>850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Thuế bảo vệ môi trường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_-* #,##0\ _₫_-;\-* #,##0\ _₫_-;_-* "-"??\ _₫_-;_-@_-</c:formatCode>
                <c:ptCount val="1"/>
                <c:pt idx="0">
                  <c:v>303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Thu tiền sử dụng đất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_-* #,##0\ _₫_-;\-* #,##0\ _₫_-;_-* "-"??\ _₫_-;_-@_-</c:formatCode>
                <c:ptCount val="1"/>
                <c:pt idx="0">
                  <c:v>15000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Thu xổ số kiến thiết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_-* #,##0\ _₫_-;\-* #,##0\ _₫_-;_-* "-"??\ _₫_-;_-@_-</c:formatCode>
                <c:ptCount val="1"/>
                <c:pt idx="0">
                  <c:v>20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Các khoản thu khác còn lại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_-* #,##0\ _₫_-;\-* #,##0\ _₫_-;_-* "-"??\ _₫_-;_-@_-</c:formatCode>
                <c:ptCount val="1"/>
                <c:pt idx="0">
                  <c:v>1540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102464"/>
        <c:axId val="49474368"/>
      </c:barChart>
      <c:catAx>
        <c:axId val="55102464"/>
        <c:scaling>
          <c:orientation val="minMax"/>
        </c:scaling>
        <c:delete val="1"/>
        <c:axPos val="b"/>
        <c:majorTickMark val="out"/>
        <c:minorTickMark val="none"/>
        <c:tickLblPos val="nextTo"/>
        <c:crossAx val="49474368"/>
        <c:crosses val="autoZero"/>
        <c:auto val="1"/>
        <c:lblAlgn val="ctr"/>
        <c:lblOffset val="100"/>
        <c:noMultiLvlLbl val="0"/>
      </c:catAx>
      <c:valAx>
        <c:axId val="49474368"/>
        <c:scaling>
          <c:orientation val="minMax"/>
        </c:scaling>
        <c:delete val="0"/>
        <c:axPos val="l"/>
        <c:majorGridlines/>
        <c:numFmt formatCode="_-* #,##0\ _₫_-;\-* #,##0\ _₫_-;_-* &quot;-&quot;??\ _₫_-;_-@_-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5102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909601574324157"/>
          <c:y val="1.8451289916848339E-2"/>
          <c:w val="0.26223008463540481"/>
          <c:h val="0.9815487100831517"/>
        </c:manualLayout>
      </c:layout>
      <c:overlay val="0"/>
      <c:txPr>
        <a:bodyPr/>
        <a:lstStyle/>
        <a:p>
          <a:pPr>
            <a:defRPr sz="145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69205731816377"/>
          <c:y val="8.1250000000000003E-2"/>
          <c:w val="0.56451359639907994"/>
          <c:h val="0.80625000000000002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69205731816377"/>
          <c:y val="8.1250000000000003E-2"/>
          <c:w val="0.56451359639907994"/>
          <c:h val="0.8062500000000000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1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-2.1792868425247438E-2"/>
                  <c:y val="-0.3462711614173227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5.5098225800997956E-2"/>
                  <c:y val="-2.79990157480314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Chi cân đối NSĐP (đã bao gồm Chi từ nguồn TW BSMT: 147,087 tỷ đồng): 25.758,016 tỷ đồng</c:v>
                </c:pt>
                <c:pt idx="1">
                  <c:v>Chi trả nợ gốc vay: 32 tỷ đồng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 formatCode="0.000">
                  <c:v>25758.016</c:v>
                </c:pt>
                <c:pt idx="1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60530280063043"/>
          <c:y val="3.5664124015748033E-2"/>
          <c:w val="0.54615541775960863"/>
          <c:h val="0.898940206692913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Chi đầu tư phát triển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7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_-* #,##0\ _₫_-;\-* #,##0\ _₫_-;_-* "-"??\ _₫_-;_-@_-</c:formatCode>
                <c:ptCount val="1"/>
                <c:pt idx="0">
                  <c:v>15564.98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Chi thường xuyên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7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_-* #,##0\ _₫_-;\-* #,##0\ _₫_-;_-* "-"??\ _₫_-;_-@_-</c:formatCode>
                <c:ptCount val="1"/>
                <c:pt idx="0">
                  <c:v>9768.5849999999991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Chi trả nợ lãi, phí vay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7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_-* #,##0\ _₫_-;\-* #,##0\ _₫_-;_-* "-"??\ _₫_-;_-@_-</c:formatCode>
                <c:ptCount val="1"/>
                <c:pt idx="0">
                  <c:v>16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Chi bổ sung quỹ dự trữ tài chính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7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_-* #,##0\ _₫_-;\-* #,##0\ _₫_-;_-* "-"??\ _₫_-;_-@_-</c:formatCode>
                <c:ptCount val="1"/>
                <c:pt idx="0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Dự phòng ngân sách</c:v>
                </c:pt>
              </c:strCache>
            </c:strRef>
          </c:tx>
          <c:spPr>
            <a:solidFill>
              <a:srgbClr val="FF99FF"/>
            </a:solidFill>
          </c:spPr>
          <c:invertIfNegative val="0"/>
          <c:dLbls>
            <c:txPr>
              <a:bodyPr/>
              <a:lstStyle/>
              <a:p>
                <a:pPr>
                  <a:defRPr sz="1700" baseline="0">
                    <a:latin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_-* #,##0\ _₫_-;\-* #,##0\ _₫_-;_-* "-"??\ _₫_-;_-@_-</c:formatCode>
                <c:ptCount val="1"/>
                <c:pt idx="0">
                  <c:v>407.45100000000002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558080"/>
        <c:axId val="60810368"/>
      </c:barChart>
      <c:catAx>
        <c:axId val="5655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0810368"/>
        <c:crosses val="autoZero"/>
        <c:auto val="1"/>
        <c:lblAlgn val="ctr"/>
        <c:lblOffset val="100"/>
        <c:noMultiLvlLbl val="0"/>
      </c:catAx>
      <c:valAx>
        <c:axId val="60810368"/>
        <c:scaling>
          <c:orientation val="minMax"/>
        </c:scaling>
        <c:delete val="0"/>
        <c:axPos val="l"/>
        <c:majorGridlines/>
        <c:numFmt formatCode="_-* #,##0\ _₫_-;\-* #,##0\ _₫_-;_-* &quot;-&quot;??\ _₫_-;_-@_-" sourceLinked="1"/>
        <c:majorTickMark val="out"/>
        <c:minorTickMark val="none"/>
        <c:tickLblPos val="nextTo"/>
        <c:txPr>
          <a:bodyPr/>
          <a:lstStyle/>
          <a:p>
            <a:pPr>
              <a:defRPr sz="17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6558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544002173016557"/>
          <c:y val="9.4310531496062985E-2"/>
          <c:w val="0.23455997826983443"/>
          <c:h val="0.67614911417322832"/>
        </c:manualLayout>
      </c:layout>
      <c:overlay val="0"/>
      <c:txPr>
        <a:bodyPr/>
        <a:lstStyle/>
        <a:p>
          <a:pPr>
            <a:defRPr sz="17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7998819340224"/>
          <c:y val="3.7398375984251969E-2"/>
          <c:w val="0.65597654874505462"/>
          <c:h val="0.7972893700787401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Bội chi ngân sách địa phương</c:v>
                </c:pt>
              </c:strCache>
            </c:strRef>
          </c:tx>
          <c:dLbls>
            <c:dLbl>
              <c:idx val="0"/>
              <c:layout>
                <c:manualLayout>
                  <c:x val="-4.7828960623960803E-2"/>
                  <c:y val="-5.6250000000000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1850340545965758E-2"/>
                  <c:y val="-8.7499999999999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946550194987751E-3"/>
                  <c:y val="-2.8125000000000001E-2"/>
                </c:manualLayout>
              </c:layout>
              <c:tx>
                <c:rich>
                  <a:bodyPr/>
                  <a:lstStyle/>
                  <a:p>
                    <a:r>
                      <a:rPr lang="en-US" sz="1600" smtClean="0">
                        <a:latin typeface="Times New Roman" pitchFamily="18" charset="0"/>
                        <a:cs typeface="Times New Roman" pitchFamily="18" charset="0"/>
                      </a:rPr>
                      <a:t>171,9 </a:t>
                    </a:r>
                    <a:endParaRPr lang="en-US" sz="15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Năm 2018</c:v>
                </c:pt>
                <c:pt idx="1">
                  <c:v>Năm 2019</c:v>
                </c:pt>
                <c:pt idx="2">
                  <c:v>Năm 2020</c:v>
                </c:pt>
                <c:pt idx="3">
                  <c:v>Năm 2021</c:v>
                </c:pt>
                <c:pt idx="4">
                  <c:v>Năm 2022</c:v>
                </c:pt>
                <c:pt idx="5">
                  <c:v>Năm 2023</c:v>
                </c:pt>
                <c:pt idx="6">
                  <c:v>Năm 2024</c:v>
                </c:pt>
                <c:pt idx="7">
                  <c:v>DT năm 2025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17.881</c:v>
                </c:pt>
                <c:pt idx="1">
                  <c:v>15.218</c:v>
                </c:pt>
                <c:pt idx="2">
                  <c:v>36.920999999999999</c:v>
                </c:pt>
                <c:pt idx="3">
                  <c:v>171.9</c:v>
                </c:pt>
                <c:pt idx="4">
                  <c:v>52.113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631808"/>
        <c:axId val="60813248"/>
      </c:lineChart>
      <c:catAx>
        <c:axId val="56631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5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0813248"/>
        <c:crosses val="autoZero"/>
        <c:auto val="1"/>
        <c:lblAlgn val="ctr"/>
        <c:lblOffset val="100"/>
        <c:noMultiLvlLbl val="0"/>
      </c:catAx>
      <c:valAx>
        <c:axId val="60813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6631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125046369612416"/>
          <c:y val="0.46150492125984249"/>
          <c:w val="0.21978160618688317"/>
          <c:h val="0.29886491141732285"/>
        </c:manualLayout>
      </c:layout>
      <c:overlay val="0"/>
      <c:txPr>
        <a:bodyPr/>
        <a:lstStyle/>
        <a:p>
          <a:pPr>
            <a:defRPr sz="17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0.4579</cdr:x>
      <cdr:y>0.04463</cdr:y>
    </cdr:from>
    <cdr:to>
      <cdr:x>0.67921</cdr:x>
      <cdr:y>0.11901</cdr:y>
    </cdr:to>
    <cdr:sp macro="" textlink="">
      <cdr:nvSpPr>
        <cdr:cNvPr id="2" name="Title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4022639" y="216024"/>
          <a:ext cx="194421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rmAutofit/>
        </a:bodyPr>
        <a:lstStyle xmlns:a="http://schemas.openxmlformats.org/drawingml/2006/main">
          <a:lvl1pPr algn="ctr" defTabSz="914400" rtl="0" eaLnBrk="1" latinLnBrk="0" hangingPunct="1">
            <a:spcBef>
              <a:spcPct val="0"/>
            </a:spcBef>
            <a:buNone/>
            <a:defRPr sz="4400" kern="1200">
              <a:solidFill>
                <a:schemeClr val="tx1"/>
              </a:solidFill>
              <a:latin typeface="+mj-lt"/>
              <a:ea typeface="+mj-ea"/>
              <a:cs typeface="+mj-cs"/>
            </a:defRPr>
          </a:lvl1pPr>
        </a:lstStyle>
        <a:p xmlns:a="http://schemas.openxmlformats.org/drawingml/2006/main">
          <a:r>
            <a:rPr lang="en-US" sz="1500" smtClean="0">
              <a:latin typeface="Arial" pitchFamily="34" charset="0"/>
              <a:cs typeface="Arial" pitchFamily="34" charset="0"/>
            </a:rPr>
            <a:t>Đvt: Tỷ đồng</a:t>
          </a:r>
          <a:endParaRPr lang="en-US" sz="15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0.49414</cdr:x>
      <cdr:y>0.03544</cdr:y>
    </cdr:from>
    <cdr:to>
      <cdr:x>0.72295</cdr:x>
      <cdr:y>0.12402</cdr:y>
    </cdr:to>
    <cdr:sp macro="" textlink="">
      <cdr:nvSpPr>
        <cdr:cNvPr id="2" name="Title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4198703" y="144016"/>
          <a:ext cx="1944186" cy="3599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rm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500" dirty="0" err="1" smtClean="0">
              <a:latin typeface="Arial" pitchFamily="34" charset="0"/>
              <a:cs typeface="Arial" pitchFamily="34" charset="0"/>
            </a:rPr>
            <a:t>Đvt</a:t>
          </a:r>
          <a:r>
            <a:rPr lang="en-US" sz="1500" dirty="0" smtClean="0">
              <a:latin typeface="Arial" pitchFamily="34" charset="0"/>
              <a:cs typeface="Arial" pitchFamily="34" charset="0"/>
            </a:rPr>
            <a:t>: </a:t>
          </a:r>
          <a:r>
            <a:rPr lang="en-US" sz="1500" dirty="0" err="1" smtClean="0">
              <a:latin typeface="Arial" pitchFamily="34" charset="0"/>
              <a:cs typeface="Arial" pitchFamily="34" charset="0"/>
            </a:rPr>
            <a:t>Tỷ</a:t>
          </a:r>
          <a:r>
            <a:rPr lang="en-US" sz="15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500" dirty="0" err="1" smtClean="0">
              <a:latin typeface="Arial" pitchFamily="34" charset="0"/>
              <a:cs typeface="Arial" pitchFamily="34" charset="0"/>
            </a:rPr>
            <a:t>đồng</a:t>
          </a:r>
          <a:endParaRPr lang="en-US" sz="15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0.77119</cdr:x>
      <cdr:y>0.01772</cdr:y>
    </cdr:from>
    <cdr:to>
      <cdr:x>1</cdr:x>
      <cdr:y>0.1063</cdr:y>
    </cdr:to>
    <cdr:sp macro="" textlink="">
      <cdr:nvSpPr>
        <cdr:cNvPr id="2" name="Title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6552758" y="72008"/>
          <a:ext cx="1944186" cy="3599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rm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500" dirty="0" err="1" smtClean="0">
              <a:latin typeface="Arial" pitchFamily="34" charset="0"/>
              <a:cs typeface="Arial" pitchFamily="34" charset="0"/>
            </a:rPr>
            <a:t>Đvt</a:t>
          </a:r>
          <a:r>
            <a:rPr lang="en-US" sz="1500" dirty="0" smtClean="0">
              <a:latin typeface="Arial" pitchFamily="34" charset="0"/>
              <a:cs typeface="Arial" pitchFamily="34" charset="0"/>
            </a:rPr>
            <a:t>: </a:t>
          </a:r>
          <a:r>
            <a:rPr lang="en-US" sz="1500" dirty="0" err="1" smtClean="0">
              <a:latin typeface="Arial" pitchFamily="34" charset="0"/>
              <a:cs typeface="Arial" pitchFamily="34" charset="0"/>
            </a:rPr>
            <a:t>Tỷ</a:t>
          </a:r>
          <a:r>
            <a:rPr lang="en-US" sz="15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500" dirty="0" err="1" smtClean="0">
              <a:latin typeface="Arial" pitchFamily="34" charset="0"/>
              <a:cs typeface="Arial" pitchFamily="34" charset="0"/>
            </a:rPr>
            <a:t>đồng</a:t>
          </a:r>
          <a:endParaRPr lang="en-US" sz="15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565" cy="493554"/>
          </a:xfrm>
          <a:prstGeom prst="rect">
            <a:avLst/>
          </a:prstGeom>
        </p:spPr>
        <p:txBody>
          <a:bodyPr vert="horz" lIns="91074" tIns="45537" rIns="91074" bIns="4553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626" y="1"/>
            <a:ext cx="2919565" cy="493554"/>
          </a:xfrm>
          <a:prstGeom prst="rect">
            <a:avLst/>
          </a:prstGeom>
        </p:spPr>
        <p:txBody>
          <a:bodyPr vert="horz" lIns="91074" tIns="45537" rIns="91074" bIns="45537" rtlCol="0"/>
          <a:lstStyle>
            <a:lvl1pPr algn="r">
              <a:defRPr sz="1200"/>
            </a:lvl1pPr>
          </a:lstStyle>
          <a:p>
            <a:fld id="{A7323469-5987-4217-9D19-03CE9A9054FB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347"/>
            <a:ext cx="2919565" cy="493553"/>
          </a:xfrm>
          <a:prstGeom prst="rect">
            <a:avLst/>
          </a:prstGeom>
        </p:spPr>
        <p:txBody>
          <a:bodyPr vert="horz" lIns="91074" tIns="45537" rIns="91074" bIns="4553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626" y="9374347"/>
            <a:ext cx="2919565" cy="493553"/>
          </a:xfrm>
          <a:prstGeom prst="rect">
            <a:avLst/>
          </a:prstGeom>
        </p:spPr>
        <p:txBody>
          <a:bodyPr vert="horz" lIns="91074" tIns="45537" rIns="91074" bIns="45537" rtlCol="0" anchor="b"/>
          <a:lstStyle>
            <a:lvl1pPr algn="r">
              <a:defRPr sz="1200"/>
            </a:lvl1pPr>
          </a:lstStyle>
          <a:p>
            <a:fld id="{C4CE9B98-3754-4DE0-B384-BFDBA3B1C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154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72B85-3A3B-464D-B80B-674F1A550F9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2116A-9A78-4948-853E-83C8E9DDB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812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2116A-9A78-4948-853E-83C8E9DDBD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52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2116A-9A78-4948-853E-83C8E9DDBD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73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2116A-9A78-4948-853E-83C8E9DDBD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49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2116A-9A78-4948-853E-83C8E9DDBD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65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2116A-9A78-4948-853E-83C8E9DDBD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84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2116A-9A78-4948-853E-83C8E9DDBD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067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2116A-9A78-4948-853E-83C8E9DDBD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844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2116A-9A78-4948-853E-83C8E9DDBD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7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4EBF4-5D0A-4166-9BC1-1361DF8F88D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8D27-904B-4F9B-BA5F-6DDDEA74735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4EBF4-5D0A-4166-9BC1-1361DF8F88D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8D27-904B-4F9B-BA5F-6DDDEA747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4EBF4-5D0A-4166-9BC1-1361DF8F88D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8D27-904B-4F9B-BA5F-6DDDEA747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4EBF4-5D0A-4166-9BC1-1361DF8F88D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8D27-904B-4F9B-BA5F-6DDDEA747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4EBF4-5D0A-4166-9BC1-1361DF8F88D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8D27-904B-4F9B-BA5F-6DDDEA74735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4EBF4-5D0A-4166-9BC1-1361DF8F88D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8D27-904B-4F9B-BA5F-6DDDEA747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4EBF4-5D0A-4166-9BC1-1361DF8F88D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8D27-904B-4F9B-BA5F-6DDDEA747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4EBF4-5D0A-4166-9BC1-1361DF8F88D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8D27-904B-4F9B-BA5F-6DDDEA747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4EBF4-5D0A-4166-9BC1-1361DF8F88D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8D27-904B-4F9B-BA5F-6DDDEA747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4EBF4-5D0A-4166-9BC1-1361DF8F88D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8D27-904B-4F9B-BA5F-6DDDEA747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4EBF4-5D0A-4166-9BC1-1361DF8F88D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EFF8D27-904B-4F9B-BA5F-6DDDEA74735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24EBF4-5D0A-4166-9BC1-1361DF8F88D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FF8D27-904B-4F9B-BA5F-6DDDEA74735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960" y="-37469"/>
            <a:ext cx="9193959" cy="689546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285728"/>
            <a:ext cx="3500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UBND TỈNH HÀ NAM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SỞ TÀI CHÍNH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itle 5"/>
          <p:cNvSpPr txBox="1">
            <a:spLocks/>
          </p:cNvSpPr>
          <p:nvPr/>
        </p:nvSpPr>
        <p:spPr>
          <a:xfrm>
            <a:off x="179512" y="1916832"/>
            <a:ext cx="8784976" cy="18545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solidFill>
                  <a:srgbClr val="FF0000"/>
                </a:solidFill>
              </a:rPr>
              <a:t/>
            </a:r>
            <a:br>
              <a:rPr lang="en-US" sz="3000" dirty="0" smtClean="0">
                <a:solidFill>
                  <a:srgbClr val="FF0000"/>
                </a:solidFill>
              </a:rPr>
            </a:b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BÁO CÁO NGÂN SÁCH NHÀ NƯỚC NĂM 2025</a:t>
            </a:r>
          </a:p>
          <a:p>
            <a:r>
              <a:rPr lang="en-US" sz="3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DÀNH CHO CÔNG DÂN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NSNN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HĐND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 Placeholder 7"/>
          <p:cNvSpPr txBox="1">
            <a:spLocks/>
          </p:cNvSpPr>
          <p:nvPr/>
        </p:nvSpPr>
        <p:spPr>
          <a:xfrm>
            <a:off x="1735959" y="5949280"/>
            <a:ext cx="5572164" cy="555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Nam, </a:t>
            </a:r>
            <a:r>
              <a:rPr lang="en-US" sz="3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3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2024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03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995716" y="404664"/>
            <a:ext cx="8183880" cy="547504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CÂN ĐỐI NSNN TỈNH HÀ NAM NĂM 2025</a:t>
            </a:r>
            <a:endParaRPr lang="en-US" sz="30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692844"/>
              </p:ext>
            </p:extLst>
          </p:nvPr>
        </p:nvGraphicFramePr>
        <p:xfrm>
          <a:off x="480219" y="1844824"/>
          <a:ext cx="8183562" cy="3646231"/>
        </p:xfrm>
        <a:graphic>
          <a:graphicData uri="http://schemas.openxmlformats.org/drawingml/2006/table">
            <a:tbl>
              <a:tblPr firstRow="1" bandRow="1"/>
              <a:tblGrid>
                <a:gridCol w="4091781"/>
                <a:gridCol w="4091781"/>
              </a:tblGrid>
              <a:tr h="1944216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THU VÀ VAY </a:t>
                      </a:r>
                      <a:b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2000" b="0" i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000" b="0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đó</a:t>
                      </a:r>
                      <a:r>
                        <a:rPr lang="en-US" sz="2000" b="0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000" b="0" i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gân</a:t>
                      </a:r>
                      <a:r>
                        <a:rPr lang="en-US" sz="2000" b="0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sách</a:t>
                      </a:r>
                      <a:r>
                        <a:rPr lang="en-US" sz="2000" b="0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địa</a:t>
                      </a:r>
                      <a:r>
                        <a:rPr lang="en-US" sz="2000" b="0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phương</a:t>
                      </a:r>
                      <a:r>
                        <a:rPr lang="en-US" sz="2000" b="0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000" b="0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r>
                        <a:rPr lang="en-US" sz="2000" b="0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hành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928" marR="9092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27,703,616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tỷ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endParaRPr lang="en-US" sz="240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0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25,790,016  </a:t>
                      </a:r>
                      <a:r>
                        <a:rPr lang="en-US" sz="2000" b="0" i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tỷ</a:t>
                      </a:r>
                      <a:r>
                        <a:rPr lang="en-US" sz="2000" b="0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endParaRPr lang="en-US" sz="2000" b="0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928" marR="9092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</a:tr>
              <a:tr h="170201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CHI NSĐP</a:t>
                      </a:r>
                    </a:p>
                    <a:p>
                      <a:r>
                        <a:rPr lang="en-US" sz="2000" i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000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i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đó</a:t>
                      </a:r>
                      <a:r>
                        <a:rPr lang="en-US" sz="2000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chi </a:t>
                      </a:r>
                      <a:r>
                        <a:rPr lang="en-US" sz="2000" i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trả</a:t>
                      </a:r>
                      <a:r>
                        <a:rPr lang="en-US" sz="2000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i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nợ</a:t>
                      </a:r>
                      <a:r>
                        <a:rPr lang="en-US" sz="2000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i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endParaRPr lang="en-US" sz="2000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928" marR="9092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25,790,016 </a:t>
                      </a:r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tỷ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endParaRPr lang="en-US" sz="2400" b="1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32 </a:t>
                      </a:r>
                      <a:r>
                        <a:rPr lang="en-US" sz="2000" i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tỷ</a:t>
                      </a:r>
                      <a:r>
                        <a:rPr lang="en-US" sz="2000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i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endParaRPr lang="en-US" sz="2000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928" marR="9092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49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67136" y="188640"/>
            <a:ext cx="7776864" cy="72008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DỰ TOÁN THU NSNN NĂM 2025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501572235"/>
              </p:ext>
            </p:extLst>
          </p:nvPr>
        </p:nvGraphicFramePr>
        <p:xfrm>
          <a:off x="107504" y="1052736"/>
          <a:ext cx="518457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655013051"/>
              </p:ext>
            </p:extLst>
          </p:nvPr>
        </p:nvGraphicFramePr>
        <p:xfrm>
          <a:off x="5292080" y="3536020"/>
          <a:ext cx="3672408" cy="3322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463158659"/>
              </p:ext>
            </p:extLst>
          </p:nvPr>
        </p:nvGraphicFramePr>
        <p:xfrm>
          <a:off x="107504" y="1484784"/>
          <a:ext cx="518457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1641643673"/>
              </p:ext>
            </p:extLst>
          </p:nvPr>
        </p:nvGraphicFramePr>
        <p:xfrm>
          <a:off x="5292080" y="3284984"/>
          <a:ext cx="3672408" cy="3322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46685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696744" cy="504056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DỰ TOÁN THU NỘI ĐỊA NĂM 2025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085873971"/>
              </p:ext>
            </p:extLst>
          </p:nvPr>
        </p:nvGraphicFramePr>
        <p:xfrm>
          <a:off x="163011" y="1484784"/>
          <a:ext cx="8784976" cy="484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6685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912768" cy="72008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DỰ TOÁN CHI NSĐP NĂM 2025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219763259"/>
              </p:ext>
            </p:extLst>
          </p:nvPr>
        </p:nvGraphicFramePr>
        <p:xfrm>
          <a:off x="691952" y="2069232"/>
          <a:ext cx="828092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803525199"/>
              </p:ext>
            </p:extLst>
          </p:nvPr>
        </p:nvGraphicFramePr>
        <p:xfrm>
          <a:off x="539552" y="1916832"/>
          <a:ext cx="828092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3397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619672" y="188640"/>
            <a:ext cx="662473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DỰ TOÁN CHI CÂN ĐỐI NSĐP NĂM 2025</a:t>
            </a:r>
            <a:endParaRPr lang="en-US" sz="25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564264843"/>
              </p:ext>
            </p:extLst>
          </p:nvPr>
        </p:nvGraphicFramePr>
        <p:xfrm>
          <a:off x="373297" y="1772816"/>
          <a:ext cx="849694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6685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056785" cy="72008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BỘI CHI NSĐP NĂM 2025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272817342"/>
              </p:ext>
            </p:extLst>
          </p:nvPr>
        </p:nvGraphicFramePr>
        <p:xfrm>
          <a:off x="323528" y="1844824"/>
          <a:ext cx="849694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2289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115617" y="188640"/>
            <a:ext cx="8028384" cy="72008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 HOẠCH VAY VÀ TRẢ NỢ NĂM 2025</a:t>
            </a:r>
            <a:endParaRPr lang="en-US" sz="3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51519" y="2276872"/>
            <a:ext cx="8635971" cy="2667494"/>
            <a:chOff x="251519" y="2513126"/>
            <a:chExt cx="8635971" cy="2667494"/>
          </a:xfrm>
        </p:grpSpPr>
        <p:grpSp>
          <p:nvGrpSpPr>
            <p:cNvPr id="14" name="Group 13"/>
            <p:cNvGrpSpPr/>
            <p:nvPr/>
          </p:nvGrpSpPr>
          <p:grpSpPr>
            <a:xfrm>
              <a:off x="251519" y="2513126"/>
              <a:ext cx="8635971" cy="2667494"/>
              <a:chOff x="251519" y="2513126"/>
              <a:chExt cx="8635971" cy="2667494"/>
            </a:xfrm>
          </p:grpSpPr>
          <p:sp>
            <p:nvSpPr>
              <p:cNvPr id="16" name="Freeform 15"/>
              <p:cNvSpPr/>
              <p:nvPr/>
            </p:nvSpPr>
            <p:spPr>
              <a:xfrm>
                <a:off x="251519" y="2556786"/>
                <a:ext cx="1386013" cy="2623834"/>
              </a:xfrm>
              <a:custGeom>
                <a:avLst/>
                <a:gdLst>
                  <a:gd name="connsiteX0" fmla="*/ 0 w 1386013"/>
                  <a:gd name="connsiteY0" fmla="*/ 1311917 h 2623834"/>
                  <a:gd name="connsiteX1" fmla="*/ 693007 w 1386013"/>
                  <a:gd name="connsiteY1" fmla="*/ 0 h 2623834"/>
                  <a:gd name="connsiteX2" fmla="*/ 1386014 w 1386013"/>
                  <a:gd name="connsiteY2" fmla="*/ 1311917 h 2623834"/>
                  <a:gd name="connsiteX3" fmla="*/ 693007 w 1386013"/>
                  <a:gd name="connsiteY3" fmla="*/ 2623834 h 2623834"/>
                  <a:gd name="connsiteX4" fmla="*/ 0 w 1386013"/>
                  <a:gd name="connsiteY4" fmla="*/ 1311917 h 2623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6013" h="2623834">
                    <a:moveTo>
                      <a:pt x="0" y="1311917"/>
                    </a:moveTo>
                    <a:cubicBezTo>
                      <a:pt x="0" y="587365"/>
                      <a:pt x="310270" y="0"/>
                      <a:pt x="693007" y="0"/>
                    </a:cubicBezTo>
                    <a:cubicBezTo>
                      <a:pt x="1075744" y="0"/>
                      <a:pt x="1386014" y="587365"/>
                      <a:pt x="1386014" y="1311917"/>
                    </a:cubicBezTo>
                    <a:cubicBezTo>
                      <a:pt x="1386014" y="2036469"/>
                      <a:pt x="1075744" y="2623834"/>
                      <a:pt x="693007" y="2623834"/>
                    </a:cubicBezTo>
                    <a:cubicBezTo>
                      <a:pt x="310270" y="2623834"/>
                      <a:pt x="0" y="2036469"/>
                      <a:pt x="0" y="1311917"/>
                    </a:cubicBezTo>
                    <a:close/>
                  </a:path>
                </a:pathLst>
              </a:custGeom>
              <a:solidFill>
                <a:srgbClr val="FFCC99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28377" tIns="409652" rIns="228377" bIns="409652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Dư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nợ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đầu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kỳ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:  </a:t>
                </a:r>
                <a:r>
                  <a:rPr lang="en-US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325,808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tỷ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đồng</a:t>
                </a:r>
                <a:endParaRPr lang="en-US" sz="2000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1755066" y="3423100"/>
                <a:ext cx="803887" cy="803887"/>
              </a:xfrm>
              <a:custGeom>
                <a:avLst/>
                <a:gdLst>
                  <a:gd name="connsiteX0" fmla="*/ 106555 w 803887"/>
                  <a:gd name="connsiteY0" fmla="*/ 307406 h 803887"/>
                  <a:gd name="connsiteX1" fmla="*/ 307406 w 803887"/>
                  <a:gd name="connsiteY1" fmla="*/ 307406 h 803887"/>
                  <a:gd name="connsiteX2" fmla="*/ 307406 w 803887"/>
                  <a:gd name="connsiteY2" fmla="*/ 106555 h 803887"/>
                  <a:gd name="connsiteX3" fmla="*/ 496481 w 803887"/>
                  <a:gd name="connsiteY3" fmla="*/ 106555 h 803887"/>
                  <a:gd name="connsiteX4" fmla="*/ 496481 w 803887"/>
                  <a:gd name="connsiteY4" fmla="*/ 307406 h 803887"/>
                  <a:gd name="connsiteX5" fmla="*/ 697332 w 803887"/>
                  <a:gd name="connsiteY5" fmla="*/ 307406 h 803887"/>
                  <a:gd name="connsiteX6" fmla="*/ 697332 w 803887"/>
                  <a:gd name="connsiteY6" fmla="*/ 496481 h 803887"/>
                  <a:gd name="connsiteX7" fmla="*/ 496481 w 803887"/>
                  <a:gd name="connsiteY7" fmla="*/ 496481 h 803887"/>
                  <a:gd name="connsiteX8" fmla="*/ 496481 w 803887"/>
                  <a:gd name="connsiteY8" fmla="*/ 697332 h 803887"/>
                  <a:gd name="connsiteX9" fmla="*/ 307406 w 803887"/>
                  <a:gd name="connsiteY9" fmla="*/ 697332 h 803887"/>
                  <a:gd name="connsiteX10" fmla="*/ 307406 w 803887"/>
                  <a:gd name="connsiteY10" fmla="*/ 496481 h 803887"/>
                  <a:gd name="connsiteX11" fmla="*/ 106555 w 803887"/>
                  <a:gd name="connsiteY11" fmla="*/ 496481 h 803887"/>
                  <a:gd name="connsiteX12" fmla="*/ 106555 w 803887"/>
                  <a:gd name="connsiteY12" fmla="*/ 307406 h 8038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803887" h="803887">
                    <a:moveTo>
                      <a:pt x="106555" y="307406"/>
                    </a:moveTo>
                    <a:lnTo>
                      <a:pt x="307406" y="307406"/>
                    </a:lnTo>
                    <a:lnTo>
                      <a:pt x="307406" y="106555"/>
                    </a:lnTo>
                    <a:lnTo>
                      <a:pt x="496481" y="106555"/>
                    </a:lnTo>
                    <a:lnTo>
                      <a:pt x="496481" y="307406"/>
                    </a:lnTo>
                    <a:lnTo>
                      <a:pt x="697332" y="307406"/>
                    </a:lnTo>
                    <a:lnTo>
                      <a:pt x="697332" y="496481"/>
                    </a:lnTo>
                    <a:lnTo>
                      <a:pt x="496481" y="496481"/>
                    </a:lnTo>
                    <a:lnTo>
                      <a:pt x="496481" y="697332"/>
                    </a:lnTo>
                    <a:lnTo>
                      <a:pt x="307406" y="697332"/>
                    </a:lnTo>
                    <a:lnTo>
                      <a:pt x="307406" y="496481"/>
                    </a:lnTo>
                    <a:lnTo>
                      <a:pt x="106555" y="496481"/>
                    </a:lnTo>
                    <a:lnTo>
                      <a:pt x="106555" y="307406"/>
                    </a:lnTo>
                    <a:close/>
                  </a:path>
                </a:pathLst>
              </a:custGeom>
              <a:solidFill>
                <a:srgbClr val="FFCC99"/>
              </a:solidFill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6555" tIns="307406" rIns="106555" bIns="307406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300" kern="1200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2671498" y="2513126"/>
                <a:ext cx="1386013" cy="2623834"/>
              </a:xfrm>
              <a:custGeom>
                <a:avLst/>
                <a:gdLst>
                  <a:gd name="connsiteX0" fmla="*/ 0 w 1386013"/>
                  <a:gd name="connsiteY0" fmla="*/ 1311917 h 2623834"/>
                  <a:gd name="connsiteX1" fmla="*/ 693007 w 1386013"/>
                  <a:gd name="connsiteY1" fmla="*/ 0 h 2623834"/>
                  <a:gd name="connsiteX2" fmla="*/ 1386014 w 1386013"/>
                  <a:gd name="connsiteY2" fmla="*/ 1311917 h 2623834"/>
                  <a:gd name="connsiteX3" fmla="*/ 693007 w 1386013"/>
                  <a:gd name="connsiteY3" fmla="*/ 2623834 h 2623834"/>
                  <a:gd name="connsiteX4" fmla="*/ 0 w 1386013"/>
                  <a:gd name="connsiteY4" fmla="*/ 1311917 h 2623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6013" h="2623834">
                    <a:moveTo>
                      <a:pt x="0" y="1311917"/>
                    </a:moveTo>
                    <a:cubicBezTo>
                      <a:pt x="0" y="587365"/>
                      <a:pt x="310270" y="0"/>
                      <a:pt x="693007" y="0"/>
                    </a:cubicBezTo>
                    <a:cubicBezTo>
                      <a:pt x="1075744" y="0"/>
                      <a:pt x="1386014" y="587365"/>
                      <a:pt x="1386014" y="1311917"/>
                    </a:cubicBezTo>
                    <a:cubicBezTo>
                      <a:pt x="1386014" y="2036469"/>
                      <a:pt x="1075744" y="2623834"/>
                      <a:pt x="693007" y="2623834"/>
                    </a:cubicBezTo>
                    <a:cubicBezTo>
                      <a:pt x="310270" y="2623834"/>
                      <a:pt x="0" y="2036469"/>
                      <a:pt x="0" y="1311917"/>
                    </a:cubicBezTo>
                    <a:close/>
                  </a:path>
                </a:pathLst>
              </a:custGeom>
              <a:solidFill>
                <a:srgbClr val="FFCC99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28377" tIns="409652" rIns="228377" bIns="409652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Vay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trong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kỳ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: 0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tỷ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đồng</a:t>
                </a:r>
                <a:endParaRPr lang="en-US" sz="2000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086488" y="2513126"/>
                <a:ext cx="1386013" cy="2623834"/>
              </a:xfrm>
              <a:custGeom>
                <a:avLst/>
                <a:gdLst>
                  <a:gd name="connsiteX0" fmla="*/ 0 w 1386013"/>
                  <a:gd name="connsiteY0" fmla="*/ 1311917 h 2623834"/>
                  <a:gd name="connsiteX1" fmla="*/ 693007 w 1386013"/>
                  <a:gd name="connsiteY1" fmla="*/ 0 h 2623834"/>
                  <a:gd name="connsiteX2" fmla="*/ 1386014 w 1386013"/>
                  <a:gd name="connsiteY2" fmla="*/ 1311917 h 2623834"/>
                  <a:gd name="connsiteX3" fmla="*/ 693007 w 1386013"/>
                  <a:gd name="connsiteY3" fmla="*/ 2623834 h 2623834"/>
                  <a:gd name="connsiteX4" fmla="*/ 0 w 1386013"/>
                  <a:gd name="connsiteY4" fmla="*/ 1311917 h 2623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6013" h="2623834">
                    <a:moveTo>
                      <a:pt x="0" y="1311917"/>
                    </a:moveTo>
                    <a:cubicBezTo>
                      <a:pt x="0" y="587365"/>
                      <a:pt x="310270" y="0"/>
                      <a:pt x="693007" y="0"/>
                    </a:cubicBezTo>
                    <a:cubicBezTo>
                      <a:pt x="1075744" y="0"/>
                      <a:pt x="1386014" y="587365"/>
                      <a:pt x="1386014" y="1311917"/>
                    </a:cubicBezTo>
                    <a:cubicBezTo>
                      <a:pt x="1386014" y="2036469"/>
                      <a:pt x="1075744" y="2623834"/>
                      <a:pt x="693007" y="2623834"/>
                    </a:cubicBezTo>
                    <a:cubicBezTo>
                      <a:pt x="310270" y="2623834"/>
                      <a:pt x="0" y="2036469"/>
                      <a:pt x="0" y="1311917"/>
                    </a:cubicBezTo>
                    <a:close/>
                  </a:path>
                </a:pathLst>
              </a:custGeom>
              <a:solidFill>
                <a:srgbClr val="FFCC99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28377" tIns="409652" rIns="228377" bIns="409652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Trả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nợ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trong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kỳ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32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tỷ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đồng</a:t>
                </a:r>
                <a:endParaRPr lang="en-US" sz="2000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6585045" y="3423100"/>
                <a:ext cx="803887" cy="803887"/>
              </a:xfrm>
              <a:custGeom>
                <a:avLst/>
                <a:gdLst>
                  <a:gd name="connsiteX0" fmla="*/ 106555 w 803887"/>
                  <a:gd name="connsiteY0" fmla="*/ 165601 h 803887"/>
                  <a:gd name="connsiteX1" fmla="*/ 697332 w 803887"/>
                  <a:gd name="connsiteY1" fmla="*/ 165601 h 803887"/>
                  <a:gd name="connsiteX2" fmla="*/ 697332 w 803887"/>
                  <a:gd name="connsiteY2" fmla="*/ 354675 h 803887"/>
                  <a:gd name="connsiteX3" fmla="*/ 106555 w 803887"/>
                  <a:gd name="connsiteY3" fmla="*/ 354675 h 803887"/>
                  <a:gd name="connsiteX4" fmla="*/ 106555 w 803887"/>
                  <a:gd name="connsiteY4" fmla="*/ 165601 h 803887"/>
                  <a:gd name="connsiteX5" fmla="*/ 106555 w 803887"/>
                  <a:gd name="connsiteY5" fmla="*/ 449212 h 803887"/>
                  <a:gd name="connsiteX6" fmla="*/ 697332 w 803887"/>
                  <a:gd name="connsiteY6" fmla="*/ 449212 h 803887"/>
                  <a:gd name="connsiteX7" fmla="*/ 697332 w 803887"/>
                  <a:gd name="connsiteY7" fmla="*/ 638286 h 803887"/>
                  <a:gd name="connsiteX8" fmla="*/ 106555 w 803887"/>
                  <a:gd name="connsiteY8" fmla="*/ 638286 h 803887"/>
                  <a:gd name="connsiteX9" fmla="*/ 106555 w 803887"/>
                  <a:gd name="connsiteY9" fmla="*/ 449212 h 8038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03887" h="803887">
                    <a:moveTo>
                      <a:pt x="106555" y="165601"/>
                    </a:moveTo>
                    <a:lnTo>
                      <a:pt x="697332" y="165601"/>
                    </a:lnTo>
                    <a:lnTo>
                      <a:pt x="697332" y="354675"/>
                    </a:lnTo>
                    <a:lnTo>
                      <a:pt x="106555" y="354675"/>
                    </a:lnTo>
                    <a:lnTo>
                      <a:pt x="106555" y="165601"/>
                    </a:lnTo>
                    <a:close/>
                    <a:moveTo>
                      <a:pt x="106555" y="449212"/>
                    </a:moveTo>
                    <a:lnTo>
                      <a:pt x="697332" y="449212"/>
                    </a:lnTo>
                    <a:lnTo>
                      <a:pt x="697332" y="638286"/>
                    </a:lnTo>
                    <a:lnTo>
                      <a:pt x="106555" y="638286"/>
                    </a:lnTo>
                    <a:lnTo>
                      <a:pt x="106555" y="449212"/>
                    </a:lnTo>
                    <a:close/>
                  </a:path>
                </a:pathLst>
              </a:custGeom>
              <a:solidFill>
                <a:srgbClr val="FFCC99"/>
              </a:solidFill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6555" tIns="165601" rIns="106555" bIns="165601" numCol="1" spcCol="1270" anchor="ctr" anchorCtr="0">
                <a:noAutofit/>
              </a:bodyPr>
              <a:lstStyle/>
              <a:p>
                <a:pPr lvl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3300" kern="1200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7501477" y="2585130"/>
                <a:ext cx="1386013" cy="2479827"/>
              </a:xfrm>
              <a:custGeom>
                <a:avLst/>
                <a:gdLst>
                  <a:gd name="connsiteX0" fmla="*/ 0 w 1386013"/>
                  <a:gd name="connsiteY0" fmla="*/ 1239914 h 2479827"/>
                  <a:gd name="connsiteX1" fmla="*/ 693007 w 1386013"/>
                  <a:gd name="connsiteY1" fmla="*/ 0 h 2479827"/>
                  <a:gd name="connsiteX2" fmla="*/ 1386014 w 1386013"/>
                  <a:gd name="connsiteY2" fmla="*/ 1239914 h 2479827"/>
                  <a:gd name="connsiteX3" fmla="*/ 693007 w 1386013"/>
                  <a:gd name="connsiteY3" fmla="*/ 2479828 h 2479827"/>
                  <a:gd name="connsiteX4" fmla="*/ 0 w 1386013"/>
                  <a:gd name="connsiteY4" fmla="*/ 1239914 h 2479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6013" h="2479827">
                    <a:moveTo>
                      <a:pt x="0" y="1239914"/>
                    </a:moveTo>
                    <a:cubicBezTo>
                      <a:pt x="0" y="555128"/>
                      <a:pt x="310270" y="0"/>
                      <a:pt x="693007" y="0"/>
                    </a:cubicBezTo>
                    <a:cubicBezTo>
                      <a:pt x="1075744" y="0"/>
                      <a:pt x="1386014" y="555128"/>
                      <a:pt x="1386014" y="1239914"/>
                    </a:cubicBezTo>
                    <a:cubicBezTo>
                      <a:pt x="1386014" y="1924700"/>
                      <a:pt x="1075744" y="2479828"/>
                      <a:pt x="693007" y="2479828"/>
                    </a:cubicBezTo>
                    <a:cubicBezTo>
                      <a:pt x="310270" y="2479828"/>
                      <a:pt x="0" y="1924700"/>
                      <a:pt x="0" y="1239914"/>
                    </a:cubicBezTo>
                    <a:close/>
                  </a:path>
                </a:pathLst>
              </a:custGeom>
              <a:solidFill>
                <a:srgbClr val="FFCC99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28377" tIns="388562" rIns="228377" bIns="388562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Dư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nợ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cuối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kỳ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: 293,808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tỷ</a:t>
                </a:r>
                <a:r>
                  <a:rPr lang="en-US" sz="2000" kern="12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kern="12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đồng</a:t>
                </a:r>
                <a:endParaRPr lang="en-US" sz="2000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5" name="Minus 14"/>
            <p:cNvSpPr/>
            <p:nvPr/>
          </p:nvSpPr>
          <p:spPr>
            <a:xfrm>
              <a:off x="4114800" y="3356992"/>
              <a:ext cx="914400" cy="914400"/>
            </a:xfrm>
            <a:prstGeom prst="mathMinus">
              <a:avLst/>
            </a:prstGeom>
            <a:solidFill>
              <a:srgbClr val="FFCC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9479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7332CBD4C0FA428CCC32F8E0F574B4" ma:contentTypeVersion="2" ma:contentTypeDescription="Create a new document." ma:contentTypeScope="" ma:versionID="6f33e93a3cd32cc69eabefdbabb68b3a">
  <xsd:schema xmlns:xsd="http://www.w3.org/2001/XMLSchema" xmlns:xs="http://www.w3.org/2001/XMLSchema" xmlns:p="http://schemas.microsoft.com/office/2006/metadata/properties" xmlns:ns1="http://schemas.microsoft.com/sharepoint/v3" xmlns:ns2="3b18e9ca-1eae-4240-a1da-bb33dbc728b9" targetNamespace="http://schemas.microsoft.com/office/2006/metadata/properties" ma:root="true" ma:fieldsID="fef37db473fe6e2ce9c3107ced73f119" ns1:_="" ns2:_="">
    <xsd:import namespace="http://schemas.microsoft.com/sharepoint/v3"/>
    <xsd:import namespace="3b18e9ca-1eae-4240-a1da-bb33dbc728b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18e9ca-1eae-4240-a1da-bb33dbc728b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6CD0C55-15FA-4361-894D-0BEDDC6FD9F3}"/>
</file>

<file path=customXml/itemProps2.xml><?xml version="1.0" encoding="utf-8"?>
<ds:datastoreItem xmlns:ds="http://schemas.openxmlformats.org/officeDocument/2006/customXml" ds:itemID="{72B531CC-118C-4EDA-9E1E-92275504F1CA}"/>
</file>

<file path=customXml/itemProps3.xml><?xml version="1.0" encoding="utf-8"?>
<ds:datastoreItem xmlns:ds="http://schemas.openxmlformats.org/officeDocument/2006/customXml" ds:itemID="{A3455644-1453-43AF-848E-C574918758CF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917</TotalTime>
  <Words>171</Words>
  <Application>Microsoft Office PowerPoint</Application>
  <PresentationFormat>On-screen Show (4:3)</PresentationFormat>
  <Paragraphs>48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PowerPoint Presentation</vt:lpstr>
      <vt:lpstr>PowerPoint Presentation</vt:lpstr>
      <vt:lpstr>DỰ TOÁN THU NSNN NĂM 2025</vt:lpstr>
      <vt:lpstr>DỰ TOÁN THU NỘI ĐỊA NĂM 2025</vt:lpstr>
      <vt:lpstr>DỰ TOÁN CHI NSĐP NĂM 2025</vt:lpstr>
      <vt:lpstr>PowerPoint Presentation</vt:lpstr>
      <vt:lpstr>BỘI CHI NSĐP NĂM 2025</vt:lpstr>
      <vt:lpstr>KẾ HOẠCH VAY VÀ TRẢ NỢ NĂM 2025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55</cp:revision>
  <cp:lastPrinted>2024-11-21T10:50:28Z</cp:lastPrinted>
  <dcterms:created xsi:type="dcterms:W3CDTF">2021-04-18T03:35:05Z</dcterms:created>
  <dcterms:modified xsi:type="dcterms:W3CDTF">2024-12-17T01:15:09Z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0x010100327332CBD4C0FA428CCC32F8E0F574B4</vt:lpwstr>
  </property>
</Properties>
</file>